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5"/>
  </p:notesMasterIdLst>
  <p:handoutMasterIdLst>
    <p:handoutMasterId r:id="rId23"/>
  </p:handoutMasterIdLst>
  <p:sldIdLst>
    <p:sldId id="399" r:id="rId4"/>
    <p:sldId id="361" r:id="rId6"/>
    <p:sldId id="339" r:id="rId7"/>
    <p:sldId id="345" r:id="rId8"/>
    <p:sldId id="392" r:id="rId9"/>
    <p:sldId id="395" r:id="rId10"/>
    <p:sldId id="397" r:id="rId11"/>
    <p:sldId id="391" r:id="rId12"/>
    <p:sldId id="375" r:id="rId13"/>
    <p:sldId id="351" r:id="rId14"/>
    <p:sldId id="379" r:id="rId15"/>
    <p:sldId id="403" r:id="rId16"/>
    <p:sldId id="380" r:id="rId17"/>
    <p:sldId id="367" r:id="rId18"/>
    <p:sldId id="400" r:id="rId19"/>
    <p:sldId id="398" r:id="rId20"/>
    <p:sldId id="357" r:id="rId21"/>
    <p:sldId id="402" r:id="rId22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ADF9BA"/>
    <a:srgbClr val="F6FCBA"/>
    <a:srgbClr val="F7BFEC"/>
    <a:srgbClr val="FBB7EE"/>
    <a:srgbClr val="9BE1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/>
    <p:restoredTop sz="94563"/>
  </p:normalViewPr>
  <p:slideViewPr>
    <p:cSldViewPr snapToGrid="0" showGuides="1">
      <p:cViewPr varScale="1">
        <p:scale>
          <a:sx n="10" d="100"/>
          <a:sy n="10" d="100"/>
        </p:scale>
        <p:origin x="6" y="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82" d="100"/>
        <a:sy n="82" d="100"/>
      </p:scale>
      <p:origin x="0" y="1188"/>
    </p:cViewPr>
  </p:sorter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14C369-D69D-4369-994D-8D6D4022894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FDDF1A-D3F3-4697-A3DF-297A9A3462D7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355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198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403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608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813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017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222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427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632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837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560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765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969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174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379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584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789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993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4"/>
          <p:cNvPicPr>
            <a:picLocks noChangeAspect="1"/>
          </p:cNvPicPr>
          <p:nvPr userDrawn="1"/>
        </p:nvPicPr>
        <p:blipFill>
          <a:blip r:embed="rId4"/>
          <a:srcRect b="13921"/>
          <a:stretch>
            <a:fillRect/>
          </a:stretch>
        </p:blipFill>
        <p:spPr>
          <a:xfrm>
            <a:off x="8294688" y="3968750"/>
            <a:ext cx="927100" cy="117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220075" y="4589463"/>
            <a:ext cx="312738" cy="554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五</a:t>
            </a:r>
            <a:endParaRPr kumimoji="0" lang="zh-CN" altLang="en-US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4"/>
          <p:cNvPicPr>
            <a:picLocks noChangeAspect="1"/>
          </p:cNvPicPr>
          <p:nvPr userDrawn="1"/>
        </p:nvPicPr>
        <p:blipFill>
          <a:blip r:embed="rId4"/>
          <a:srcRect b="13921"/>
          <a:stretch>
            <a:fillRect/>
          </a:stretch>
        </p:blipFill>
        <p:spPr>
          <a:xfrm>
            <a:off x="8294688" y="3968750"/>
            <a:ext cx="927100" cy="117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220075" y="4589463"/>
            <a:ext cx="312738" cy="554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五</a:t>
            </a:r>
            <a:endParaRPr kumimoji="0" lang="zh-CN" altLang="en-US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12075" y="65088"/>
            <a:ext cx="1328738" cy="706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图片 5"/>
          <p:cNvSpPr>
            <a:spLocks noChangeAspect="1"/>
          </p:cNvSpPr>
          <p:nvPr/>
        </p:nvSpPr>
        <p:spPr bwMode="auto">
          <a:xfrm>
            <a:off x="8158163" y="3808413"/>
            <a:ext cx="1355725" cy="1335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985125" y="4241800"/>
            <a:ext cx="392113" cy="8318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可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39" name="组合 3"/>
          <p:cNvGrpSpPr/>
          <p:nvPr userDrawn="1"/>
        </p:nvGrpSpPr>
        <p:grpSpPr>
          <a:xfrm>
            <a:off x="7815263" y="0"/>
            <a:ext cx="1328737" cy="1265238"/>
            <a:chOff x="6352283" y="274638"/>
            <a:chExt cx="1328637" cy="1265464"/>
          </a:xfrm>
        </p:grpSpPr>
        <p:sp>
          <p:nvSpPr>
            <p:cNvPr id="5" name="椭圆 4"/>
            <p:cNvSpPr/>
            <p:nvPr/>
          </p:nvSpPr>
          <p:spPr>
            <a:xfrm>
              <a:off x="6415778" y="274638"/>
              <a:ext cx="1265142" cy="1265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图片 5"/>
            <p:cNvSpPr>
              <a:spLocks noChangeAspect="1"/>
            </p:cNvSpPr>
            <p:nvPr/>
          </p:nvSpPr>
          <p:spPr bwMode="auto">
            <a:xfrm>
              <a:off x="6352283" y="487401"/>
              <a:ext cx="1328637" cy="70815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图片 7"/>
          <p:cNvSpPr>
            <a:spLocks noChangeAspect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图片 9"/>
          <p:cNvSpPr>
            <a:spLocks noChangeAspect="1"/>
          </p:cNvSpPr>
          <p:nvPr/>
        </p:nvSpPr>
        <p:spPr bwMode="auto">
          <a:xfrm>
            <a:off x="8012113" y="3827463"/>
            <a:ext cx="1339850" cy="1317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878763" y="4354513"/>
            <a:ext cx="363538" cy="738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可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剪去对角的矩形 4"/>
          <p:cNvSpPr/>
          <p:nvPr/>
        </p:nvSpPr>
        <p:spPr>
          <a:xfrm>
            <a:off x="7704138" y="241300"/>
            <a:ext cx="1363663" cy="611188"/>
          </a:xfrm>
          <a:prstGeom prst="snip2DiagRect">
            <a:avLst/>
          </a:prstGeom>
          <a:solidFill>
            <a:srgbClr val="FFDB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96988" y="-658812"/>
            <a:ext cx="6835775" cy="5964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DCC91A-ED69-49B2-97DE-A1D36D7077F2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5AFCFD-221F-40CA-A692-65FAB41CB092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12075" y="65088"/>
            <a:ext cx="1328738" cy="706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图片 5"/>
          <p:cNvSpPr>
            <a:spLocks noChangeAspect="1"/>
          </p:cNvSpPr>
          <p:nvPr/>
        </p:nvSpPr>
        <p:spPr bwMode="auto">
          <a:xfrm>
            <a:off x="8158163" y="3808413"/>
            <a:ext cx="1355725" cy="133508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985125" y="4241800"/>
            <a:ext cx="392113" cy="8318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可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组合 3"/>
          <p:cNvGrpSpPr/>
          <p:nvPr userDrawn="1"/>
        </p:nvGrpSpPr>
        <p:grpSpPr>
          <a:xfrm>
            <a:off x="7815263" y="0"/>
            <a:ext cx="1328737" cy="1265238"/>
            <a:chOff x="6352283" y="274638"/>
            <a:chExt cx="1328637" cy="1265464"/>
          </a:xfrm>
        </p:grpSpPr>
        <p:sp>
          <p:nvSpPr>
            <p:cNvPr id="5" name="椭圆 4"/>
            <p:cNvSpPr/>
            <p:nvPr/>
          </p:nvSpPr>
          <p:spPr>
            <a:xfrm>
              <a:off x="6415778" y="274638"/>
              <a:ext cx="1265142" cy="12654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图片 5"/>
            <p:cNvSpPr>
              <a:spLocks noChangeAspect="1"/>
            </p:cNvSpPr>
            <p:nvPr/>
          </p:nvSpPr>
          <p:spPr bwMode="auto">
            <a:xfrm>
              <a:off x="6352283" y="487401"/>
              <a:ext cx="1328637" cy="708151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图片 7"/>
          <p:cNvSpPr>
            <a:spLocks noChangeAspect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图片 9"/>
          <p:cNvSpPr>
            <a:spLocks noChangeAspect="1"/>
          </p:cNvSpPr>
          <p:nvPr/>
        </p:nvSpPr>
        <p:spPr bwMode="auto">
          <a:xfrm>
            <a:off x="8012113" y="3827463"/>
            <a:ext cx="1339850" cy="13176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878763" y="4354513"/>
            <a:ext cx="363538" cy="738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龙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可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剪去对角的矩形 4"/>
          <p:cNvSpPr/>
          <p:nvPr/>
        </p:nvSpPr>
        <p:spPr>
          <a:xfrm>
            <a:off x="7704138" y="241300"/>
            <a:ext cx="1363663" cy="611188"/>
          </a:xfrm>
          <a:prstGeom prst="snip2DiagRect">
            <a:avLst/>
          </a:prstGeom>
          <a:solidFill>
            <a:srgbClr val="FFDB9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96988" y="-658812"/>
            <a:ext cx="6835775" cy="5964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925" y="190500"/>
            <a:ext cx="8312150" cy="4675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75F182D-B057-48B4-85C8-49858C1417D0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4EF70A-0BD5-4C48-9FF3-0EB9C5B93C7D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lIns="68580" tIns="34290" rIns="68580" bIns="34290"/>
          <a:lstStyle>
            <a:lvl1pPr eaLnBrk="0" hangingPunct="0"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8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82975" y="1262369"/>
            <a:ext cx="6143625" cy="215741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2530" name="标题 1"/>
          <p:cNvSpPr txBox="1"/>
          <p:nvPr/>
        </p:nvSpPr>
        <p:spPr>
          <a:xfrm>
            <a:off x="608013" y="1555750"/>
            <a:ext cx="5964237" cy="1092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algn="ctr">
              <a:lnSpc>
                <a:spcPct val="90000"/>
              </a:lnSpc>
            </a:pPr>
            <a:r>
              <a:rPr lang="zh-CN" altLang="en-US" sz="4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口语交际</a:t>
            </a:r>
            <a:r>
              <a:rPr lang="en-US" altLang="zh-CN" sz="4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请你支持我</a:t>
            </a:r>
            <a:endParaRPr lang="zh-CN" altLang="en-US" sz="4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2531" name="组合 15"/>
          <p:cNvGrpSpPr/>
          <p:nvPr/>
        </p:nvGrpSpPr>
        <p:grpSpPr>
          <a:xfrm>
            <a:off x="6161088" y="2925763"/>
            <a:ext cx="2536825" cy="1924050"/>
            <a:chOff x="5271217" y="3687580"/>
            <a:chExt cx="1740088" cy="1320914"/>
          </a:xfrm>
        </p:grpSpPr>
        <p:pic>
          <p:nvPicPr>
            <p:cNvPr id="22532" name="图片 3"/>
            <p:cNvPicPr>
              <a:picLocks noChangeAspect="1"/>
            </p:cNvPicPr>
            <p:nvPr/>
          </p:nvPicPr>
          <p:blipFill>
            <a:blip r:embed="rId2"/>
            <a:srcRect t="23383"/>
            <a:stretch>
              <a:fillRect/>
            </a:stretch>
          </p:blipFill>
          <p:spPr>
            <a:xfrm>
              <a:off x="5271217" y="3710066"/>
              <a:ext cx="1013462" cy="12984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3" name="图片 14"/>
            <p:cNvPicPr>
              <a:picLocks noChangeAspect="1"/>
            </p:cNvPicPr>
            <p:nvPr/>
          </p:nvPicPr>
          <p:blipFill>
            <a:blip r:embed="rId3"/>
            <a:srcRect t="22055"/>
            <a:stretch>
              <a:fillRect/>
            </a:stretch>
          </p:blipFill>
          <p:spPr>
            <a:xfrm>
              <a:off x="5997843" y="3687580"/>
              <a:ext cx="1013462" cy="132091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34988" y="1216025"/>
            <a:ext cx="8609012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从下面的任务中选择一个，试着说服别人支持你。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0963" name="组合 3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40964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40965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0966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0967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分组交际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1"/>
          <p:cNvSpPr/>
          <p:nvPr/>
        </p:nvSpPr>
        <p:spPr>
          <a:xfrm>
            <a:off x="704850" y="1919288"/>
            <a:ext cx="6799263" cy="2333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说服妈妈，让她同意你在家里养一只小狗。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说服同学，在班里设立“生物角”。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说服校长，在学校组织一次义卖活动。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3010" name="图片 3"/>
          <p:cNvPicPr>
            <a:picLocks noChangeAspect="1"/>
          </p:cNvPicPr>
          <p:nvPr/>
        </p:nvPicPr>
        <p:blipFill>
          <a:blip r:embed="rId2"/>
          <a:srcRect t="24487" b="33536"/>
          <a:stretch>
            <a:fillRect/>
          </a:stretch>
        </p:blipFill>
        <p:spPr>
          <a:xfrm>
            <a:off x="2667000" y="1095375"/>
            <a:ext cx="3513138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矩形 1"/>
          <p:cNvSpPr/>
          <p:nvPr/>
        </p:nvSpPr>
        <p:spPr>
          <a:xfrm>
            <a:off x="747713" y="2257425"/>
            <a:ext cx="7793037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514350" indent="-514350">
              <a:lnSpc>
                <a:spcPct val="135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小组内分角色扮演，体验说服对方，并得到对方支持的过程。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3614738" y="939800"/>
            <a:ext cx="2700338" cy="8016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小组合作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5057" name="图片 1" descr="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6063" y="0"/>
            <a:ext cx="4630737" cy="260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8" name="图片 1" descr="图片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4288"/>
            <a:ext cx="4597400" cy="2589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9" name="图片 1" descr="图片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0" y="2520950"/>
            <a:ext cx="4394200" cy="247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0" name="TextBox 4"/>
          <p:cNvSpPr txBox="1"/>
          <p:nvPr/>
        </p:nvSpPr>
        <p:spPr>
          <a:xfrm>
            <a:off x="6567488" y="179388"/>
            <a:ext cx="59690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1" name="TextBox 5"/>
          <p:cNvSpPr txBox="1"/>
          <p:nvPr/>
        </p:nvSpPr>
        <p:spPr>
          <a:xfrm>
            <a:off x="296863" y="2649538"/>
            <a:ext cx="596900" cy="6429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2" name="TextBox 6"/>
          <p:cNvSpPr txBox="1"/>
          <p:nvPr/>
        </p:nvSpPr>
        <p:spPr>
          <a:xfrm>
            <a:off x="8288338" y="2657475"/>
            <a:ext cx="59690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3" name="矩形 3"/>
          <p:cNvSpPr/>
          <p:nvPr/>
        </p:nvSpPr>
        <p:spPr>
          <a:xfrm>
            <a:off x="782638" y="-11112"/>
            <a:ext cx="2700337" cy="8016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5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交际模拟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64" name="图片 3"/>
          <p:cNvPicPr>
            <a:picLocks noChangeAspect="1"/>
          </p:cNvPicPr>
          <p:nvPr/>
        </p:nvPicPr>
        <p:blipFill>
          <a:blip r:embed="rId4"/>
          <a:srcRect t="24487" b="33536"/>
          <a:stretch>
            <a:fillRect/>
          </a:stretch>
        </p:blipFill>
        <p:spPr>
          <a:xfrm>
            <a:off x="0" y="0"/>
            <a:ext cx="3513138" cy="842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7106" name="图片 3"/>
          <p:cNvPicPr>
            <a:picLocks noChangeAspect="1"/>
          </p:cNvPicPr>
          <p:nvPr/>
        </p:nvPicPr>
        <p:blipFill>
          <a:blip r:embed="rId2"/>
          <a:srcRect t="24487" b="33536"/>
          <a:stretch>
            <a:fillRect/>
          </a:stretch>
        </p:blipFill>
        <p:spPr>
          <a:xfrm>
            <a:off x="2635250" y="1520825"/>
            <a:ext cx="3513138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3508375" y="1365250"/>
            <a:ext cx="2700338" cy="8016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分享交流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49154" name="组合 3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49155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49156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9157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9158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拓展交际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8915" name="矩形 1"/>
          <p:cNvSpPr/>
          <p:nvPr/>
        </p:nvSpPr>
        <p:spPr>
          <a:xfrm>
            <a:off x="654050" y="1282700"/>
            <a:ext cx="8085138" cy="1454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请看同学们的现场表演，思考：如果你遇到这种情况，应该怎么做？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51202" name="组合 3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51203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51204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5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1206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拓展交际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8915" name="矩形 1"/>
          <p:cNvSpPr/>
          <p:nvPr/>
        </p:nvSpPr>
        <p:spPr>
          <a:xfrm>
            <a:off x="654050" y="1282700"/>
            <a:ext cx="8085138" cy="1454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请看同学们的现场表演，思考：如果你遇到这种情况，应该怎么做？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1"/>
          <p:cNvSpPr/>
          <p:nvPr/>
        </p:nvSpPr>
        <p:spPr>
          <a:xfrm>
            <a:off x="846138" y="2892425"/>
            <a:ext cx="808513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即使不能说服别人，不能获得别人的支持，也要学会尊重别人，礼貌待人。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5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3250" name="矩形 1"/>
          <p:cNvSpPr/>
          <p:nvPr/>
        </p:nvSpPr>
        <p:spPr>
          <a:xfrm>
            <a:off x="528638" y="425450"/>
            <a:ext cx="8085137" cy="1454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面对不同人，解决不同的问题，需要特别注意些什么？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1088" y="2143125"/>
            <a:ext cx="71596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一定要注意礼貌用语的使用，选择合适的理由说明需要解决的问题，用清晰的条理获取对方的支持。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571500" y="1404938"/>
            <a:ext cx="8001000" cy="3343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同学们，这节课我们学说“请你支持我”，大家的表现都很精彩，说服对方的理由很清楚、具体，能考虑到对方可能出现的反应并恰当应对。老师相信同学们在今后请别人支持的时候，能做到今天所学的这几点，从而获得更多人的支持与帮助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55299" name="组合 3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55300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55301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2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5303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82975" y="1262369"/>
            <a:ext cx="6143625" cy="215741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7346" name="标题 1"/>
          <p:cNvSpPr txBox="1"/>
          <p:nvPr/>
        </p:nvSpPr>
        <p:spPr>
          <a:xfrm>
            <a:off x="608013" y="1555750"/>
            <a:ext cx="5964237" cy="1092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algn="ctr">
              <a:lnSpc>
                <a:spcPct val="90000"/>
              </a:lnSpc>
            </a:pPr>
            <a:r>
              <a:rPr lang="zh-CN" altLang="en-US" sz="4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谢谢聆听！</a:t>
            </a:r>
            <a:endParaRPr lang="zh-CN" altLang="en-US" sz="41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7347" name="组合 15"/>
          <p:cNvGrpSpPr/>
          <p:nvPr/>
        </p:nvGrpSpPr>
        <p:grpSpPr>
          <a:xfrm>
            <a:off x="6161088" y="2925763"/>
            <a:ext cx="2536825" cy="1924050"/>
            <a:chOff x="5271217" y="3687580"/>
            <a:chExt cx="1740088" cy="1320914"/>
          </a:xfrm>
        </p:grpSpPr>
        <p:pic>
          <p:nvPicPr>
            <p:cNvPr id="57348" name="图片 3"/>
            <p:cNvPicPr>
              <a:picLocks noChangeAspect="1"/>
            </p:cNvPicPr>
            <p:nvPr/>
          </p:nvPicPr>
          <p:blipFill>
            <a:blip r:embed="rId2"/>
            <a:srcRect t="23383"/>
            <a:stretch>
              <a:fillRect/>
            </a:stretch>
          </p:blipFill>
          <p:spPr>
            <a:xfrm>
              <a:off x="5271217" y="3710066"/>
              <a:ext cx="1013462" cy="12984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7349" name="图片 14"/>
            <p:cNvPicPr>
              <a:picLocks noChangeAspect="1"/>
            </p:cNvPicPr>
            <p:nvPr/>
          </p:nvPicPr>
          <p:blipFill>
            <a:blip r:embed="rId3"/>
            <a:srcRect t="22055"/>
            <a:stretch>
              <a:fillRect/>
            </a:stretch>
          </p:blipFill>
          <p:spPr>
            <a:xfrm>
              <a:off x="5997843" y="3687580"/>
              <a:ext cx="1013462" cy="132091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4578" name="组合 4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24579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24580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581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4582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分享生活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1013" y="1651000"/>
            <a:ext cx="74247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同学们，在日常生活中，你们有哪些好的想法得到了父母的支持？他们为什么支持你呢？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6626" name="组合 4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26627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26628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6629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6630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交际话题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749300" y="1344613"/>
            <a:ext cx="7645400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这次口语交际的主题就是要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获得别人的支持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，看谁说得清楚、具体、有说服力。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55625" y="1704975"/>
            <a:ext cx="8016875" cy="20129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假如现在你要去找老师，希望她同意你办一份报纸并提供必要的帮助。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想一想，应该怎么跟老师交流呢？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8675" name="组合 3"/>
          <p:cNvGrpSpPr/>
          <p:nvPr/>
        </p:nvGrpSpPr>
        <p:grpSpPr>
          <a:xfrm>
            <a:off x="0" y="0"/>
            <a:ext cx="3448050" cy="1122363"/>
            <a:chOff x="163469" y="207600"/>
            <a:chExt cx="3448094" cy="1122154"/>
          </a:xfrm>
        </p:grpSpPr>
        <p:grpSp>
          <p:nvGrpSpPr>
            <p:cNvPr id="28676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28677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8678" name="图片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8679" name="文本框 3"/>
            <p:cNvSpPr txBox="1"/>
            <p:nvPr/>
          </p:nvSpPr>
          <p:spPr>
            <a:xfrm>
              <a:off x="1032507" y="404195"/>
              <a:ext cx="2496959" cy="6462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交际内容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文本框 2"/>
          <p:cNvSpPr txBox="1"/>
          <p:nvPr/>
        </p:nvSpPr>
        <p:spPr>
          <a:xfrm>
            <a:off x="623888" y="379413"/>
            <a:ext cx="7727950" cy="1077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下面是同学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向老师寻求支持时说的话，你觉得能得到老师的支持吗？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814388" y="1754188"/>
            <a:ext cx="7339013" cy="304641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同学</a:t>
            </a:r>
            <a:r>
              <a:rPr kumimoji="0" lang="en-US" altLang="zh-CN" sz="32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A</a:t>
            </a:r>
            <a:r>
              <a:rPr kumimoji="0" lang="zh-CN" altLang="en-US" sz="32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：张老师，我想办一份报纸。我的想法是将班级每周大事，还有同学的佳作，都编入这份报纸中。我一定能办好报纸的！</a:t>
            </a:r>
            <a:endParaRPr kumimoji="0" lang="zh-CN" altLang="en-US" sz="32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2770" name="图片 3"/>
          <p:cNvPicPr>
            <a:picLocks noChangeAspect="1"/>
          </p:cNvPicPr>
          <p:nvPr/>
        </p:nvPicPr>
        <p:blipFill>
          <a:blip r:embed="rId2"/>
          <a:srcRect t="24487" b="33536"/>
          <a:stretch>
            <a:fillRect/>
          </a:stretch>
        </p:blipFill>
        <p:spPr>
          <a:xfrm>
            <a:off x="2601913" y="1095375"/>
            <a:ext cx="4357687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矩形 1"/>
          <p:cNvSpPr/>
          <p:nvPr/>
        </p:nvSpPr>
        <p:spPr>
          <a:xfrm>
            <a:off x="415925" y="2239963"/>
            <a:ext cx="7935913" cy="14208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514350" indent="-514350">
              <a:lnSpc>
                <a:spcPct val="135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小组内分角色扮演，一个扮演老师，一个扮演学生，模拟与老师交流的过程。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3614738" y="939800"/>
            <a:ext cx="3625850" cy="923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分角色扮演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4818" name="图片 3"/>
          <p:cNvPicPr>
            <a:picLocks noChangeAspect="1"/>
          </p:cNvPicPr>
          <p:nvPr/>
        </p:nvPicPr>
        <p:blipFill>
          <a:blip r:embed="rId2"/>
          <a:srcRect t="24487" b="33536"/>
          <a:stretch>
            <a:fillRect/>
          </a:stretch>
        </p:blipFill>
        <p:spPr>
          <a:xfrm>
            <a:off x="2667000" y="1095375"/>
            <a:ext cx="3513138" cy="842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矩形 1"/>
          <p:cNvSpPr/>
          <p:nvPr/>
        </p:nvSpPr>
        <p:spPr>
          <a:xfrm>
            <a:off x="747713" y="2266950"/>
            <a:ext cx="7793037" cy="14208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514350" indent="-514350">
              <a:lnSpc>
                <a:spcPct val="135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 根据刚才同学们的表现，说说哪一组最有可能获得支持。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3614738" y="939800"/>
            <a:ext cx="2700338" cy="8016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评价交流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6866" name="文本框 1"/>
          <p:cNvSpPr txBox="1"/>
          <p:nvPr/>
        </p:nvSpPr>
        <p:spPr>
          <a:xfrm>
            <a:off x="2843213" y="1058863"/>
            <a:ext cx="5473700" cy="3286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   寻求支持需要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以理服人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以情动人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。这就要一步步把话说好，从而获得支持。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686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8" y="1635125"/>
            <a:ext cx="2136775" cy="2562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2" name="矩形 6"/>
          <p:cNvSpPr/>
          <p:nvPr/>
        </p:nvSpPr>
        <p:spPr>
          <a:xfrm>
            <a:off x="623888" y="1309688"/>
            <a:ext cx="7950200" cy="9382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ts val="33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、礼貌诚恳地说明来意。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如：“请问您现在有时间吗？我想和您谈一件事情。”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7"/>
          <p:cNvSpPr/>
          <p:nvPr/>
        </p:nvSpPr>
        <p:spPr>
          <a:xfrm>
            <a:off x="623888" y="2455863"/>
            <a:ext cx="7531100" cy="9382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ts val="33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、把办报纸的设想讲清楚，尤其是办报的目的，以及可能给同学带来的好处。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888" y="3502025"/>
            <a:ext cx="768032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、设想老师可能的担心，想办法打消老师的疑虑。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623888" y="250825"/>
            <a:ext cx="2700338" cy="8016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总结归纳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7" grpId="0"/>
      <p:bldP spid="3" grpId="0"/>
    </p:bldLst>
  </p:timing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eaLnBrk="1" hangingPunct="1"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eaLnBrk="1" hangingPunct="1"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WPS 演示</Application>
  <PresentationFormat>全屏显示(16:9)</PresentationFormat>
  <Paragraphs>78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黑体</vt:lpstr>
      <vt:lpstr>等线</vt:lpstr>
      <vt:lpstr>楷体</vt:lpstr>
      <vt:lpstr>微软雅黑</vt:lpstr>
      <vt:lpstr>Arial Unicode MS</vt:lpstr>
      <vt:lpstr>1_自定义设计方案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434</cp:revision>
  <dcterms:created xsi:type="dcterms:W3CDTF">2016-01-14T05:53:56Z</dcterms:created>
  <dcterms:modified xsi:type="dcterms:W3CDTF">2021-11-05T04:32:29Z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302BB098E6AC4939BC324DE093CF386F</vt:lpwstr>
  </property>
</Properties>
</file>